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257" r:id="rId3"/>
    <p:sldId id="258" r:id="rId4"/>
    <p:sldId id="260" r:id="rId5"/>
    <p:sldId id="261" r:id="rId6"/>
    <p:sldId id="263" r:id="rId7"/>
    <p:sldId id="266" r:id="rId8"/>
  </p:sldIdLst>
  <p:sldSz cx="9144000" cy="5143500" type="screen16x9"/>
  <p:notesSz cx="7010400" cy="92360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387136"/>
            <a:ext cx="5608320" cy="4156234"/>
          </a:xfrm>
          <a:prstGeom prst="rect">
            <a:avLst/>
          </a:prstGeom>
          <a:noFill/>
          <a:ln>
            <a:noFill/>
          </a:ln>
        </p:spPr>
        <p:txBody>
          <a:bodyPr spcFirstLastPara="1" wrap="square" lIns="92815" tIns="92815" rIns="92815" bIns="9281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67d58412ca_0_90: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67d58412ca_0_95: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67d58412ca_0_105: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67d58412ca_0_110: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67d58412ca_0_120: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67d58412ca_0_135: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1025400"/>
            <a:ext cx="8520600" cy="2132444"/>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4000" b="1" dirty="0"/>
              <a:t>Fundamental Flaws with Data Underlying the Proposed Regulation 28</a:t>
            </a:r>
            <a:endParaRPr sz="4000" b="1" dirty="0"/>
          </a:p>
        </p:txBody>
      </p:sp>
      <p:sp>
        <p:nvSpPr>
          <p:cNvPr id="55" name="Google Shape;55;p13"/>
          <p:cNvSpPr txBox="1">
            <a:spLocks noGrp="1"/>
          </p:cNvSpPr>
          <p:nvPr>
            <p:ph type="subTitle" idx="1"/>
          </p:nvPr>
        </p:nvSpPr>
        <p:spPr>
          <a:xfrm>
            <a:off x="394146" y="3235269"/>
            <a:ext cx="8520600" cy="1461000"/>
          </a:xfrm>
          <a:prstGeom prst="rect">
            <a:avLst/>
          </a:prstGeom>
        </p:spPr>
        <p:txBody>
          <a:bodyPr spcFirstLastPara="1" wrap="square" lIns="91425" tIns="91425" rIns="91425" bIns="91425" anchor="t" anchorCtr="0">
            <a:normAutofit lnSpcReduction="10000"/>
          </a:bodyPr>
          <a:lstStyle/>
          <a:p>
            <a:pPr marL="0" lvl="0" indent="0" algn="ctr" rtl="0">
              <a:spcBef>
                <a:spcPts val="0"/>
              </a:spcBef>
              <a:spcAft>
                <a:spcPts val="0"/>
              </a:spcAft>
              <a:buNone/>
            </a:pPr>
            <a:r>
              <a:rPr lang="en" dirty="0"/>
              <a:t>Todd Dixon, Mayor Green Mountain Falls Colorado</a:t>
            </a:r>
            <a:endParaRPr dirty="0"/>
          </a:p>
          <a:p>
            <a:pPr marL="0" lvl="0" indent="0" algn="ctr" rtl="0">
              <a:spcBef>
                <a:spcPts val="0"/>
              </a:spcBef>
              <a:spcAft>
                <a:spcPts val="0"/>
              </a:spcAft>
              <a:buNone/>
            </a:pPr>
            <a:r>
              <a:rPr lang="en" dirty="0"/>
              <a:t>Pikes Peak Regional Building Commissioner</a:t>
            </a:r>
            <a:endParaRPr dirty="0"/>
          </a:p>
          <a:p>
            <a:pPr marL="0" lvl="0" indent="0" algn="ctr" rtl="0">
              <a:spcBef>
                <a:spcPts val="0"/>
              </a:spcBef>
              <a:spcAft>
                <a:spcPts val="0"/>
              </a:spcAft>
              <a:buNone/>
            </a:pPr>
            <a:r>
              <a:rPr lang="en" dirty="0"/>
              <a:t>August 17, 2023</a:t>
            </a:r>
            <a:endParaRPr dirty="0"/>
          </a:p>
        </p:txBody>
      </p:sp>
      <p:sp>
        <p:nvSpPr>
          <p:cNvPr id="2" name="TextBox 1">
            <a:extLst>
              <a:ext uri="{FF2B5EF4-FFF2-40B4-BE49-F238E27FC236}">
                <a16:creationId xmlns:a16="http://schemas.microsoft.com/office/drawing/2014/main" id="{EEA0D0E6-CD25-43F4-870A-BCEFD1765E73}"/>
              </a:ext>
            </a:extLst>
          </p:cNvPr>
          <p:cNvSpPr txBox="1"/>
          <p:nvPr/>
        </p:nvSpPr>
        <p:spPr>
          <a:xfrm>
            <a:off x="311700" y="447231"/>
            <a:ext cx="8412575" cy="738664"/>
          </a:xfrm>
          <a:prstGeom prst="rect">
            <a:avLst/>
          </a:prstGeom>
          <a:noFill/>
        </p:spPr>
        <p:txBody>
          <a:bodyPr wrap="square" rtlCol="0">
            <a:spAutoFit/>
          </a:bodyPr>
          <a:lstStyle/>
          <a:p>
            <a:pPr algn="ctr"/>
            <a:r>
              <a:rPr lang="en-US" b="1" dirty="0"/>
              <a:t>Hearing before the Colorado Air Quality Control Commission </a:t>
            </a:r>
          </a:p>
          <a:p>
            <a:pPr algn="ctr"/>
            <a:r>
              <a:rPr lang="en-US" b="1" dirty="0"/>
              <a:t>Proposed Regulation 28</a:t>
            </a:r>
          </a:p>
          <a:p>
            <a:pPr algn="ctr"/>
            <a:r>
              <a:rPr lang="en-US" b="1" dirty="0"/>
              <a:t>August 15-18, 2023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dirty="0"/>
              <a:t>Summary of Critical Data Flaws</a:t>
            </a:r>
            <a:endParaRPr b="1" dirty="0"/>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9250" algn="l" rtl="0">
              <a:spcBef>
                <a:spcPts val="0"/>
              </a:spcBef>
              <a:spcAft>
                <a:spcPts val="0"/>
              </a:spcAft>
              <a:buClr>
                <a:schemeClr val="dk1"/>
              </a:buClr>
              <a:buSzPts val="1900"/>
              <a:buChar char="●"/>
            </a:pPr>
            <a:r>
              <a:rPr lang="en" sz="1900" dirty="0">
                <a:solidFill>
                  <a:schemeClr val="dk1"/>
                </a:solidFill>
              </a:rPr>
              <a:t>A lack of transperency in the Division’s supporting documentation prevents the PPRBD from confirming the base-line energy savings numbers the Division uses to support its Cost-Benefit Analysis.</a:t>
            </a:r>
            <a:endParaRPr sz="1900" dirty="0">
              <a:solidFill>
                <a:schemeClr val="dk1"/>
              </a:solidFill>
            </a:endParaRPr>
          </a:p>
          <a:p>
            <a:pPr marL="457200" lvl="0" indent="-349250" algn="l" rtl="0">
              <a:spcBef>
                <a:spcPts val="600"/>
              </a:spcBef>
              <a:spcAft>
                <a:spcPts val="0"/>
              </a:spcAft>
              <a:buClr>
                <a:schemeClr val="dk1"/>
              </a:buClr>
              <a:buSzPts val="1900"/>
              <a:buChar char="●"/>
            </a:pPr>
            <a:r>
              <a:rPr lang="en" sz="1900" dirty="0">
                <a:solidFill>
                  <a:schemeClr val="dk1"/>
                </a:solidFill>
              </a:rPr>
              <a:t>The Division improperly applies the Advanced Energy Retrofit Guide.</a:t>
            </a:r>
            <a:endParaRPr sz="1900" dirty="0">
              <a:solidFill>
                <a:schemeClr val="dk1"/>
              </a:solidFill>
            </a:endParaRPr>
          </a:p>
          <a:p>
            <a:pPr marL="457200" lvl="0" indent="-349250" algn="l" rtl="0">
              <a:spcBef>
                <a:spcPts val="600"/>
              </a:spcBef>
              <a:spcAft>
                <a:spcPts val="0"/>
              </a:spcAft>
              <a:buClr>
                <a:schemeClr val="dk1"/>
              </a:buClr>
              <a:buSzPts val="1900"/>
              <a:buChar char="●"/>
            </a:pPr>
            <a:r>
              <a:rPr lang="en" sz="1900" dirty="0">
                <a:solidFill>
                  <a:schemeClr val="dk1"/>
                </a:solidFill>
              </a:rPr>
              <a:t>The proposed Energy Use Intensity (EUI) Targets have been arbitrarily derived.</a:t>
            </a:r>
            <a:endParaRPr sz="1900" dirty="0">
              <a:solidFill>
                <a:schemeClr val="dk1"/>
              </a:solidFill>
            </a:endParaRPr>
          </a:p>
          <a:p>
            <a:pPr marL="457200" lvl="0" indent="-349250" algn="l" rtl="0">
              <a:spcBef>
                <a:spcPts val="600"/>
              </a:spcBef>
              <a:spcAft>
                <a:spcPts val="600"/>
              </a:spcAft>
              <a:buClr>
                <a:schemeClr val="dk1"/>
              </a:buClr>
              <a:buSzPts val="1900"/>
              <a:buChar char="●"/>
            </a:pPr>
            <a:r>
              <a:rPr lang="en" sz="1900" dirty="0">
                <a:solidFill>
                  <a:schemeClr val="dk1"/>
                </a:solidFill>
                <a:highlight>
                  <a:srgbClr val="FFFFFF"/>
                </a:highlight>
              </a:rPr>
              <a:t>These are critical data errors that make the Proposed Regulation 28’s performance standards arbitrary and capricious.</a:t>
            </a:r>
            <a:endParaRPr sz="1900" dirty="0">
              <a:solidFill>
                <a:schemeClr val="dk1"/>
              </a:solidFill>
              <a:highlight>
                <a:srgbClr val="FFFFF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4"/>
            <a:ext cx="8520600" cy="1485375"/>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600"/>
              </a:spcAft>
              <a:buSzPts val="990"/>
              <a:buNone/>
            </a:pPr>
            <a:r>
              <a:rPr lang="en" sz="2200" dirty="0">
                <a:solidFill>
                  <a:schemeClr val="dk1"/>
                </a:solidFill>
              </a:rPr>
              <a:t>PPRBD is Unable to Confirm the Base-line </a:t>
            </a:r>
            <a:r>
              <a:rPr lang="en" sz="2200" dirty="0"/>
              <a:t>E</a:t>
            </a:r>
            <a:r>
              <a:rPr lang="en" sz="2200" dirty="0">
                <a:solidFill>
                  <a:schemeClr val="dk1"/>
                </a:solidFill>
              </a:rPr>
              <a:t>nergy </a:t>
            </a:r>
            <a:r>
              <a:rPr lang="en" sz="2200" dirty="0"/>
              <a:t>S</a:t>
            </a:r>
            <a:r>
              <a:rPr lang="en" sz="2200" dirty="0">
                <a:solidFill>
                  <a:schemeClr val="dk1"/>
                </a:solidFill>
              </a:rPr>
              <a:t>avings </a:t>
            </a:r>
            <a:r>
              <a:rPr lang="en" sz="2200" dirty="0"/>
              <a:t>N</a:t>
            </a:r>
            <a:r>
              <a:rPr lang="en" sz="2200" dirty="0">
                <a:solidFill>
                  <a:schemeClr val="dk1"/>
                </a:solidFill>
              </a:rPr>
              <a:t>umbers the Division Uses to Support its Cost-Benefit Analysis</a:t>
            </a:r>
            <a:endParaRPr sz="2200" dirty="0"/>
          </a:p>
        </p:txBody>
      </p:sp>
      <p:sp>
        <p:nvSpPr>
          <p:cNvPr id="67" name="Google Shape;67;p15"/>
          <p:cNvSpPr txBox="1">
            <a:spLocks noGrp="1"/>
          </p:cNvSpPr>
          <p:nvPr>
            <p:ph type="body" idx="1"/>
          </p:nvPr>
        </p:nvSpPr>
        <p:spPr>
          <a:xfrm>
            <a:off x="311700" y="1527907"/>
            <a:ext cx="8520600" cy="3040867"/>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Clr>
                <a:schemeClr val="dk1"/>
              </a:buClr>
              <a:buSzPts val="1800"/>
              <a:buChar char="●"/>
            </a:pPr>
            <a:r>
              <a:rPr lang="en" dirty="0">
                <a:solidFill>
                  <a:schemeClr val="dk1"/>
                </a:solidFill>
              </a:rPr>
              <a:t>In file APCD_REB_EX-005.xlsx, under the “</a:t>
            </a:r>
            <a:r>
              <a:rPr lang="en" b="1" dirty="0">
                <a:solidFill>
                  <a:schemeClr val="dk1"/>
                </a:solidFill>
              </a:rPr>
              <a:t>Electrical Savings</a:t>
            </a:r>
            <a:r>
              <a:rPr lang="en" dirty="0">
                <a:solidFill>
                  <a:schemeClr val="dk1"/>
                </a:solidFill>
              </a:rPr>
              <a:t>” tab, a savings of 368,538 MWh is shown for 2024  </a:t>
            </a:r>
            <a:endParaRPr dirty="0">
              <a:solidFill>
                <a:schemeClr val="dk1"/>
              </a:solidFill>
            </a:endParaRPr>
          </a:p>
          <a:p>
            <a:pPr marL="457200" lvl="0" indent="-342900" algn="l" rtl="0">
              <a:spcBef>
                <a:spcPts val="0"/>
              </a:spcBef>
              <a:spcAft>
                <a:spcPts val="0"/>
              </a:spcAft>
              <a:buClr>
                <a:schemeClr val="dk1"/>
              </a:buClr>
              <a:buSzPts val="1800"/>
              <a:buChar char="●"/>
            </a:pPr>
            <a:r>
              <a:rPr lang="en" dirty="0">
                <a:solidFill>
                  <a:schemeClr val="dk1"/>
                </a:solidFill>
              </a:rPr>
              <a:t>In the same file, under “</a:t>
            </a:r>
            <a:r>
              <a:rPr lang="en" b="1" dirty="0">
                <a:solidFill>
                  <a:schemeClr val="dk1"/>
                </a:solidFill>
              </a:rPr>
              <a:t>Natural Gas Savings</a:t>
            </a:r>
            <a:r>
              <a:rPr lang="en" dirty="0">
                <a:solidFill>
                  <a:schemeClr val="dk1"/>
                </a:solidFill>
              </a:rPr>
              <a:t>” tab, a savings of 14,663,851 Therms is shown for 2024</a:t>
            </a:r>
          </a:p>
          <a:p>
            <a:pPr marL="457200" lvl="0" indent="-342900" algn="l" rtl="0">
              <a:spcBef>
                <a:spcPts val="0"/>
              </a:spcBef>
              <a:spcAft>
                <a:spcPts val="0"/>
              </a:spcAft>
              <a:buClr>
                <a:schemeClr val="dk1"/>
              </a:buClr>
              <a:buSzPts val="1800"/>
              <a:buChar char="●"/>
            </a:pPr>
            <a:r>
              <a:rPr lang="en" dirty="0">
                <a:solidFill>
                  <a:schemeClr val="dk1"/>
                </a:solidFill>
              </a:rPr>
              <a:t>Both data sets noted above lack transparency and cannot be verified:</a:t>
            </a:r>
          </a:p>
          <a:p>
            <a:pPr marL="914400" lvl="1" indent="-317500" algn="l" rtl="0">
              <a:spcBef>
                <a:spcPts val="0"/>
              </a:spcBef>
              <a:spcAft>
                <a:spcPts val="0"/>
              </a:spcAft>
              <a:buClr>
                <a:schemeClr val="dk1"/>
              </a:buClr>
              <a:buSzPts val="1400"/>
              <a:buChar char="○"/>
            </a:pPr>
            <a:r>
              <a:rPr lang="en-US" dirty="0">
                <a:solidFill>
                  <a:schemeClr val="dk1"/>
                </a:solidFill>
              </a:rPr>
              <a:t>The data cannot be replicated.</a:t>
            </a:r>
          </a:p>
          <a:p>
            <a:pPr marL="914400" lvl="1" indent="-317500" algn="l" rtl="0">
              <a:spcBef>
                <a:spcPts val="0"/>
              </a:spcBef>
              <a:spcAft>
                <a:spcPts val="0"/>
              </a:spcAft>
              <a:buClr>
                <a:schemeClr val="dk1"/>
              </a:buClr>
              <a:buSzPts val="1400"/>
              <a:buChar char="○"/>
            </a:pPr>
            <a:r>
              <a:rPr lang="en-US" dirty="0">
                <a:solidFill>
                  <a:schemeClr val="dk1"/>
                </a:solidFill>
              </a:rPr>
              <a:t>The data cannot be substantiated.</a:t>
            </a:r>
          </a:p>
          <a:p>
            <a:pPr marL="914400" lvl="1" indent="-317500" algn="l" rtl="0">
              <a:spcBef>
                <a:spcPts val="0"/>
              </a:spcBef>
              <a:spcAft>
                <a:spcPts val="0"/>
              </a:spcAft>
              <a:buClr>
                <a:schemeClr val="dk1"/>
              </a:buClr>
              <a:buSzPts val="1400"/>
              <a:buChar char="○"/>
            </a:pPr>
            <a:r>
              <a:rPr lang="en-US" dirty="0">
                <a:solidFill>
                  <a:schemeClr val="dk1"/>
                </a:solidFill>
              </a:rPr>
              <a:t>Data used is just stated and not attributed.</a:t>
            </a:r>
          </a:p>
          <a:p>
            <a:pPr>
              <a:buClr>
                <a:schemeClr val="dk1"/>
              </a:buClr>
            </a:pPr>
            <a:r>
              <a:rPr lang="en-US" dirty="0">
                <a:solidFill>
                  <a:schemeClr val="dk1"/>
                </a:solidFill>
              </a:rPr>
              <a:t>The Division’s Electrical Savings and Natural Gas Savings conclusions are not supported by the record.</a:t>
            </a:r>
            <a:endParaRPr dirty="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10551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600"/>
              </a:spcAft>
              <a:buSzPts val="990"/>
              <a:buNone/>
            </a:pPr>
            <a:r>
              <a:rPr lang="en" sz="1800" b="1" dirty="0">
                <a:solidFill>
                  <a:schemeClr val="dk1"/>
                </a:solidFill>
              </a:rPr>
              <a:t>The Division’s Purported Base-line </a:t>
            </a:r>
            <a:r>
              <a:rPr lang="en" sz="1800" b="1" dirty="0"/>
              <a:t>E</a:t>
            </a:r>
            <a:r>
              <a:rPr lang="en" sz="1800" b="1" dirty="0">
                <a:solidFill>
                  <a:schemeClr val="dk1"/>
                </a:solidFill>
              </a:rPr>
              <a:t>nergy </a:t>
            </a:r>
            <a:r>
              <a:rPr lang="en" sz="1800" b="1" dirty="0"/>
              <a:t>S</a:t>
            </a:r>
            <a:r>
              <a:rPr lang="en" sz="1800" b="1" dirty="0">
                <a:solidFill>
                  <a:schemeClr val="dk1"/>
                </a:solidFill>
              </a:rPr>
              <a:t>avings </a:t>
            </a:r>
            <a:r>
              <a:rPr lang="en" sz="1800" b="1" dirty="0"/>
              <a:t>Data </a:t>
            </a:r>
            <a:r>
              <a:rPr lang="en" sz="1800" b="1" dirty="0">
                <a:solidFill>
                  <a:schemeClr val="dk1"/>
                </a:solidFill>
              </a:rPr>
              <a:t>Used to Support its Cost-Benefit Analysis </a:t>
            </a:r>
            <a:r>
              <a:rPr lang="en" sz="1800" b="1" dirty="0"/>
              <a:t>are Directly Contradicted by the Advanced Energy Retrofit Guide</a:t>
            </a:r>
            <a:endParaRPr sz="1800" b="1" dirty="0"/>
          </a:p>
        </p:txBody>
      </p:sp>
      <p:sp>
        <p:nvSpPr>
          <p:cNvPr id="79" name="Google Shape;79;p17"/>
          <p:cNvSpPr txBox="1">
            <a:spLocks noGrp="1"/>
          </p:cNvSpPr>
          <p:nvPr>
            <p:ph type="body" idx="1"/>
          </p:nvPr>
        </p:nvSpPr>
        <p:spPr>
          <a:xfrm>
            <a:off x="311700" y="2001187"/>
            <a:ext cx="8520600" cy="2773438"/>
          </a:xfrm>
          <a:prstGeom prst="rect">
            <a:avLst/>
          </a:prstGeom>
        </p:spPr>
        <p:txBody>
          <a:bodyPr spcFirstLastPara="1" wrap="square" lIns="91425" tIns="91425" rIns="91425" bIns="91425" anchor="t" anchorCtr="0">
            <a:normAutofit lnSpcReduction="10000"/>
          </a:bodyPr>
          <a:lstStyle/>
          <a:p>
            <a:pPr marL="457200" lvl="0" indent="-334327" algn="l" rtl="0">
              <a:spcBef>
                <a:spcPts val="0"/>
              </a:spcBef>
              <a:spcAft>
                <a:spcPts val="0"/>
              </a:spcAft>
              <a:buClr>
                <a:schemeClr val="dk1"/>
              </a:buClr>
              <a:buSzPct val="100000"/>
              <a:buChar char="●"/>
            </a:pPr>
            <a:r>
              <a:rPr lang="en" dirty="0">
                <a:solidFill>
                  <a:schemeClr val="dk1"/>
                </a:solidFill>
              </a:rPr>
              <a:t>The Advanced Energy Retrofit Guide indicates that 72% of the retrofit measures have Net Present Values (NPVs) that are </a:t>
            </a:r>
            <a:r>
              <a:rPr lang="en" b="1" dirty="0">
                <a:solidFill>
                  <a:schemeClr val="dk1"/>
                </a:solidFill>
              </a:rPr>
              <a:t>NEGATIVE</a:t>
            </a:r>
            <a:endParaRPr b="1" dirty="0">
              <a:solidFill>
                <a:schemeClr val="dk1"/>
              </a:solidFill>
            </a:endParaRPr>
          </a:p>
          <a:p>
            <a:pPr marL="914400" lvl="1" indent="-310832" algn="l" rtl="0">
              <a:spcBef>
                <a:spcPts val="0"/>
              </a:spcBef>
              <a:spcAft>
                <a:spcPts val="0"/>
              </a:spcAft>
              <a:buClr>
                <a:schemeClr val="dk1"/>
              </a:buClr>
              <a:buSzPct val="100000"/>
              <a:buChar char="○"/>
            </a:pPr>
            <a:r>
              <a:rPr lang="en" dirty="0">
                <a:solidFill>
                  <a:schemeClr val="dk1"/>
                </a:solidFill>
              </a:rPr>
              <a:t>This means the majority of retrofit measures would cost more to implement over 20 years than they would save.</a:t>
            </a:r>
          </a:p>
          <a:p>
            <a:pPr marL="914400" lvl="1" indent="-310832" algn="l" rtl="0">
              <a:spcBef>
                <a:spcPts val="0"/>
              </a:spcBef>
              <a:spcAft>
                <a:spcPts val="0"/>
              </a:spcAft>
              <a:buClr>
                <a:schemeClr val="dk1"/>
              </a:buClr>
              <a:buSzPct val="100000"/>
              <a:buChar char="○"/>
            </a:pPr>
            <a:r>
              <a:rPr lang="en" dirty="0">
                <a:solidFill>
                  <a:schemeClr val="dk1"/>
                </a:solidFill>
              </a:rPr>
              <a:t>This is counter to the Division’s assertion that Regulation 28 provides an overall postive return for “covered building” owners. </a:t>
            </a:r>
          </a:p>
          <a:p>
            <a:pPr marL="603568" lvl="1" indent="0" algn="l" rtl="0">
              <a:spcBef>
                <a:spcPts val="0"/>
              </a:spcBef>
              <a:spcAft>
                <a:spcPts val="0"/>
              </a:spcAft>
              <a:buClr>
                <a:schemeClr val="dk1"/>
              </a:buClr>
              <a:buSzPct val="100000"/>
              <a:buNone/>
            </a:pPr>
            <a:endParaRPr dirty="0">
              <a:solidFill>
                <a:schemeClr val="dk1"/>
              </a:solidFill>
            </a:endParaRPr>
          </a:p>
          <a:p>
            <a:pPr marL="457200" lvl="0" indent="-334327" algn="l" rtl="0">
              <a:spcBef>
                <a:spcPts val="0"/>
              </a:spcBef>
              <a:spcAft>
                <a:spcPts val="0"/>
              </a:spcAft>
              <a:buClr>
                <a:schemeClr val="dk1"/>
              </a:buClr>
              <a:buSzPct val="128571"/>
              <a:buChar char="●"/>
            </a:pPr>
            <a:r>
              <a:rPr lang="en" dirty="0">
                <a:solidFill>
                  <a:schemeClr val="dk1"/>
                </a:solidFill>
              </a:rPr>
              <a:t>There is no support in the record for the Division’s stated conclusion that Regulation 28 provides an overall positive return for “covered building” owners. </a:t>
            </a:r>
            <a:endParaRPr dirty="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933000"/>
          </a:xfrm>
          <a:prstGeom prst="rect">
            <a:avLst/>
          </a:prstGeom>
        </p:spPr>
        <p:txBody>
          <a:bodyPr spcFirstLastPara="1" wrap="square" lIns="91425" tIns="91425" rIns="91425" bIns="91425" anchor="t" anchorCtr="0">
            <a:noAutofit/>
          </a:bodyPr>
          <a:lstStyle/>
          <a:p>
            <a:pPr marL="107950" lvl="0" algn="ctr" rtl="0">
              <a:spcBef>
                <a:spcPts val="600"/>
              </a:spcBef>
              <a:spcAft>
                <a:spcPts val="0"/>
              </a:spcAft>
              <a:buClr>
                <a:schemeClr val="dk1"/>
              </a:buClr>
              <a:buSzPts val="1900"/>
            </a:pPr>
            <a:r>
              <a:rPr lang="en-US" sz="2800" b="1" dirty="0">
                <a:solidFill>
                  <a:schemeClr val="dk1"/>
                </a:solidFill>
              </a:rPr>
              <a:t>The Proposed Energy Use Intensity (</a:t>
            </a:r>
            <a:r>
              <a:rPr lang="en-US" sz="2800" b="1" dirty="0" err="1">
                <a:solidFill>
                  <a:schemeClr val="dk1"/>
                </a:solidFill>
              </a:rPr>
              <a:t>EUI</a:t>
            </a:r>
            <a:r>
              <a:rPr lang="en-US" sz="2800" b="1" dirty="0">
                <a:solidFill>
                  <a:schemeClr val="dk1"/>
                </a:solidFill>
              </a:rPr>
              <a:t>) Targets Have Been Erroneously </a:t>
            </a:r>
            <a:r>
              <a:rPr lang="en-US" b="1" dirty="0"/>
              <a:t>D</a:t>
            </a:r>
            <a:r>
              <a:rPr lang="en-US" sz="2800" b="1" dirty="0">
                <a:solidFill>
                  <a:schemeClr val="dk1"/>
                </a:solidFill>
              </a:rPr>
              <a:t>erived</a:t>
            </a:r>
          </a:p>
        </p:txBody>
      </p:sp>
      <p:sp>
        <p:nvSpPr>
          <p:cNvPr id="85" name="Google Shape;85;p18"/>
          <p:cNvSpPr txBox="1">
            <a:spLocks noGrp="1"/>
          </p:cNvSpPr>
          <p:nvPr>
            <p:ph type="body" idx="1"/>
          </p:nvPr>
        </p:nvSpPr>
        <p:spPr>
          <a:xfrm>
            <a:off x="311700" y="1564675"/>
            <a:ext cx="8520600" cy="3133800"/>
          </a:xfrm>
          <a:prstGeom prst="rect">
            <a:avLst/>
          </a:prstGeom>
        </p:spPr>
        <p:txBody>
          <a:bodyPr spcFirstLastPara="1" wrap="square" lIns="91425" tIns="91425" rIns="91425" bIns="91425" anchor="t" anchorCtr="0">
            <a:normAutofit fontScale="92500" lnSpcReduction="20000"/>
          </a:bodyPr>
          <a:lstStyle/>
          <a:p>
            <a:pPr marL="457200" lvl="0" indent="-342900" algn="l" rtl="0">
              <a:spcBef>
                <a:spcPts val="0"/>
              </a:spcBef>
              <a:spcAft>
                <a:spcPts val="0"/>
              </a:spcAft>
              <a:buClr>
                <a:schemeClr val="dk1"/>
              </a:buClr>
              <a:buSzPts val="1800"/>
              <a:buChar char="●"/>
            </a:pPr>
            <a:r>
              <a:rPr lang="en" dirty="0">
                <a:solidFill>
                  <a:schemeClr val="dk1"/>
                </a:solidFill>
              </a:rPr>
              <a:t>Targets are derived from Benchmarking data and </a:t>
            </a:r>
            <a:r>
              <a:rPr lang="en" dirty="0">
                <a:solidFill>
                  <a:srgbClr val="222222"/>
                </a:solidFill>
                <a:highlight>
                  <a:srgbClr val="FFFFFF"/>
                </a:highlight>
              </a:rPr>
              <a:t>Commercial Building Energy Consumption Survey (CBECS)</a:t>
            </a:r>
            <a:endParaRPr dirty="0">
              <a:solidFill>
                <a:srgbClr val="222222"/>
              </a:solidFill>
              <a:highlight>
                <a:srgbClr val="FFFFFF"/>
              </a:highlight>
            </a:endParaRPr>
          </a:p>
          <a:p>
            <a:pPr marL="457200" lvl="0" indent="-342900" algn="l" rtl="0">
              <a:spcBef>
                <a:spcPts val="0"/>
              </a:spcBef>
              <a:spcAft>
                <a:spcPts val="0"/>
              </a:spcAft>
              <a:buClr>
                <a:srgbClr val="222222"/>
              </a:buClr>
              <a:buSzPts val="1800"/>
              <a:buChar char="●"/>
            </a:pPr>
            <a:r>
              <a:rPr lang="en" dirty="0">
                <a:solidFill>
                  <a:srgbClr val="222222"/>
                </a:solidFill>
                <a:highlight>
                  <a:srgbClr val="FFFFFF"/>
                </a:highlight>
              </a:rPr>
              <a:t>CBECS Data Issues:</a:t>
            </a:r>
            <a:endParaRPr dirty="0">
              <a:solidFill>
                <a:srgbClr val="222222"/>
              </a:solidFill>
              <a:highlight>
                <a:srgbClr val="FFFFFF"/>
              </a:highlight>
            </a:endParaRPr>
          </a:p>
          <a:p>
            <a:pPr marL="914400" lvl="1" indent="-317500" algn="l" rtl="0">
              <a:spcBef>
                <a:spcPts val="0"/>
              </a:spcBef>
              <a:spcAft>
                <a:spcPts val="0"/>
              </a:spcAft>
              <a:buClr>
                <a:srgbClr val="222222"/>
              </a:buClr>
              <a:buSzPts val="1400"/>
              <a:buChar char="○"/>
            </a:pPr>
            <a:r>
              <a:rPr lang="en" dirty="0">
                <a:solidFill>
                  <a:srgbClr val="222222"/>
                </a:solidFill>
                <a:highlight>
                  <a:srgbClr val="FFFFFF"/>
                </a:highlight>
              </a:rPr>
              <a:t>Microcode was not sorted to remove buildings less than 50,000 sq. ft. (Microcode is easily sorted)</a:t>
            </a:r>
            <a:endParaRPr dirty="0">
              <a:solidFill>
                <a:srgbClr val="222222"/>
              </a:solidFill>
              <a:highlight>
                <a:srgbClr val="FFFFFF"/>
              </a:highlight>
            </a:endParaRPr>
          </a:p>
          <a:p>
            <a:pPr marL="914400" lvl="1" indent="-317500" algn="l" rtl="0">
              <a:spcBef>
                <a:spcPts val="0"/>
              </a:spcBef>
              <a:spcAft>
                <a:spcPts val="0"/>
              </a:spcAft>
              <a:buClr>
                <a:srgbClr val="222222"/>
              </a:buClr>
              <a:buSzPts val="1400"/>
              <a:buChar char="○"/>
            </a:pPr>
            <a:r>
              <a:rPr lang="en" dirty="0">
                <a:solidFill>
                  <a:srgbClr val="222222"/>
                </a:solidFill>
                <a:highlight>
                  <a:srgbClr val="FFFFFF"/>
                </a:highlight>
              </a:rPr>
              <a:t>Instead “all” buildings were used to develop the proposed EUI targets in Regulation 28.</a:t>
            </a:r>
            <a:endParaRPr dirty="0">
              <a:solidFill>
                <a:srgbClr val="222222"/>
              </a:solidFill>
              <a:highlight>
                <a:srgbClr val="FFFFFF"/>
              </a:highlight>
            </a:endParaRPr>
          </a:p>
          <a:p>
            <a:pPr marL="914400" lvl="1" indent="-317500" algn="l" rtl="0">
              <a:spcBef>
                <a:spcPts val="0"/>
              </a:spcBef>
              <a:spcAft>
                <a:spcPts val="0"/>
              </a:spcAft>
              <a:buClr>
                <a:srgbClr val="222222"/>
              </a:buClr>
              <a:buSzPts val="1400"/>
              <a:buChar char="○"/>
            </a:pPr>
            <a:r>
              <a:rPr lang="en" dirty="0">
                <a:solidFill>
                  <a:srgbClr val="222222"/>
                </a:solidFill>
                <a:highlight>
                  <a:srgbClr val="FFFFFF"/>
                </a:highlight>
              </a:rPr>
              <a:t>A 103% multiplier was then applied, but EUI targets are materially different if buildings less than 50,000 sq. ft. are excluded.</a:t>
            </a:r>
            <a:endParaRPr dirty="0">
              <a:solidFill>
                <a:srgbClr val="222222"/>
              </a:solidFill>
              <a:highlight>
                <a:srgbClr val="FFFFFF"/>
              </a:highlight>
            </a:endParaRPr>
          </a:p>
          <a:p>
            <a:pPr marL="457200" lvl="0" indent="-342900" algn="l" rtl="0">
              <a:spcBef>
                <a:spcPts val="0"/>
              </a:spcBef>
              <a:spcAft>
                <a:spcPts val="0"/>
              </a:spcAft>
              <a:buClr>
                <a:srgbClr val="222222"/>
              </a:buClr>
              <a:buSzPts val="1800"/>
              <a:buChar char="●"/>
            </a:pPr>
            <a:r>
              <a:rPr lang="en" dirty="0">
                <a:solidFill>
                  <a:srgbClr val="222222"/>
                </a:solidFill>
                <a:highlight>
                  <a:srgbClr val="FFFFFF"/>
                </a:highlight>
              </a:rPr>
              <a:t>Example: </a:t>
            </a:r>
            <a:endParaRPr dirty="0">
              <a:solidFill>
                <a:srgbClr val="222222"/>
              </a:solidFill>
              <a:highlight>
                <a:srgbClr val="FFFFFF"/>
              </a:highlight>
            </a:endParaRPr>
          </a:p>
          <a:p>
            <a:pPr marL="914400" lvl="1" indent="-317500" algn="l" rtl="0">
              <a:spcBef>
                <a:spcPts val="0"/>
              </a:spcBef>
              <a:spcAft>
                <a:spcPts val="0"/>
              </a:spcAft>
              <a:buClr>
                <a:srgbClr val="222222"/>
              </a:buClr>
              <a:buSzPts val="1400"/>
              <a:buChar char="○"/>
            </a:pPr>
            <a:r>
              <a:rPr lang="en" dirty="0">
                <a:solidFill>
                  <a:srgbClr val="222222"/>
                </a:solidFill>
                <a:highlight>
                  <a:srgbClr val="FFFFFF"/>
                </a:highlight>
              </a:rPr>
              <a:t>Baseline for Education (Adult Education) yields a baseline EUI of </a:t>
            </a:r>
            <a:r>
              <a:rPr lang="en" u="sng" dirty="0">
                <a:solidFill>
                  <a:srgbClr val="222222"/>
                </a:solidFill>
                <a:highlight>
                  <a:srgbClr val="FFFFFF"/>
                </a:highlight>
              </a:rPr>
              <a:t>56.5</a:t>
            </a:r>
            <a:r>
              <a:rPr lang="en" dirty="0">
                <a:solidFill>
                  <a:srgbClr val="222222"/>
                </a:solidFill>
                <a:highlight>
                  <a:srgbClr val="FFFFFF"/>
                </a:highlight>
              </a:rPr>
              <a:t>. (all buildings - confirmed)</a:t>
            </a:r>
            <a:endParaRPr dirty="0">
              <a:solidFill>
                <a:srgbClr val="222222"/>
              </a:solidFill>
              <a:highlight>
                <a:srgbClr val="FFFFFF"/>
              </a:highlight>
            </a:endParaRPr>
          </a:p>
          <a:p>
            <a:pPr marL="914400" lvl="1" indent="-317500" algn="l" rtl="0">
              <a:spcBef>
                <a:spcPts val="0"/>
              </a:spcBef>
              <a:spcAft>
                <a:spcPts val="0"/>
              </a:spcAft>
              <a:buClr>
                <a:srgbClr val="222222"/>
              </a:buClr>
              <a:buSzPts val="1400"/>
              <a:buChar char="○"/>
            </a:pPr>
            <a:r>
              <a:rPr lang="en" dirty="0">
                <a:solidFill>
                  <a:srgbClr val="222222"/>
                </a:solidFill>
                <a:highlight>
                  <a:srgbClr val="FFFFFF"/>
                </a:highlight>
              </a:rPr>
              <a:t>If Microcode is sorted for (region)+(&lt;50,000 sq. ft.)+(cold climate), the baseline EUI is now </a:t>
            </a:r>
            <a:r>
              <a:rPr lang="en" u="sng" dirty="0">
                <a:solidFill>
                  <a:srgbClr val="222222"/>
                </a:solidFill>
                <a:highlight>
                  <a:srgbClr val="FFFFFF"/>
                </a:highlight>
              </a:rPr>
              <a:t>64.</a:t>
            </a:r>
          </a:p>
          <a:p>
            <a:pPr>
              <a:buClr>
                <a:srgbClr val="222222"/>
              </a:buClr>
            </a:pPr>
            <a:r>
              <a:rPr lang="en" dirty="0">
                <a:solidFill>
                  <a:srgbClr val="222222"/>
                </a:solidFill>
                <a:highlight>
                  <a:srgbClr val="FFFFFF"/>
                </a:highlight>
              </a:rPr>
              <a:t>The Division’s EUI targets are not based on representative buildings over 50,000 sq. ft. in cold climate regions, which arbitrarily suppresses EUI targets making them difficult if not impossible for C</a:t>
            </a:r>
            <a:r>
              <a:rPr lang="en-US" dirty="0">
                <a:solidFill>
                  <a:srgbClr val="222222"/>
                </a:solidFill>
                <a:highlight>
                  <a:srgbClr val="FFFFFF"/>
                </a:highlight>
              </a:rPr>
              <a:t>o</a:t>
            </a:r>
            <a:r>
              <a:rPr lang="en" dirty="0">
                <a:solidFill>
                  <a:srgbClr val="222222"/>
                </a:solidFill>
                <a:highlight>
                  <a:srgbClr val="FFFFFF"/>
                </a:highlight>
              </a:rPr>
              <a:t>lorado specific “covered buildings” to meet. </a:t>
            </a:r>
            <a:endParaRPr dirty="0">
              <a:solidFill>
                <a:srgbClr val="222222"/>
              </a:solidFill>
              <a:highlight>
                <a:srgbClr val="FFFFFF"/>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933000"/>
          </a:xfrm>
          <a:prstGeom prst="rect">
            <a:avLst/>
          </a:prstGeom>
        </p:spPr>
        <p:txBody>
          <a:bodyPr spcFirstLastPara="1" wrap="square" lIns="91425" tIns="91425" rIns="91425" bIns="91425" anchor="t" anchorCtr="0">
            <a:normAutofit fontScale="90000"/>
          </a:bodyPr>
          <a:lstStyle/>
          <a:p>
            <a:pPr marL="0" lvl="0" indent="0" algn="ctr" rtl="0">
              <a:lnSpc>
                <a:spcPct val="115000"/>
              </a:lnSpc>
              <a:spcBef>
                <a:spcPts val="0"/>
              </a:spcBef>
              <a:spcAft>
                <a:spcPts val="600"/>
              </a:spcAft>
              <a:buClr>
                <a:schemeClr val="dk1"/>
              </a:buClr>
              <a:buSzPct val="40000"/>
              <a:buFont typeface="Arial"/>
              <a:buNone/>
            </a:pPr>
            <a:r>
              <a:rPr lang="en-US" sz="2400" b="1" dirty="0">
                <a:solidFill>
                  <a:schemeClr val="dk1"/>
                </a:solidFill>
              </a:rPr>
              <a:t>The Division’s Proposed </a:t>
            </a:r>
            <a:r>
              <a:rPr lang="en-US" sz="2400" b="1" dirty="0" err="1">
                <a:solidFill>
                  <a:schemeClr val="dk1"/>
                </a:solidFill>
              </a:rPr>
              <a:t>EUI</a:t>
            </a:r>
            <a:r>
              <a:rPr lang="en-US" sz="2400" b="1" dirty="0">
                <a:solidFill>
                  <a:schemeClr val="dk1"/>
                </a:solidFill>
              </a:rPr>
              <a:t> Targets Are Based On Contradictory Data Sets</a:t>
            </a:r>
            <a:endParaRPr sz="3022" dirty="0"/>
          </a:p>
        </p:txBody>
      </p:sp>
      <p:sp>
        <p:nvSpPr>
          <p:cNvPr id="97" name="Google Shape;97;p20"/>
          <p:cNvSpPr txBox="1">
            <a:spLocks noGrp="1"/>
          </p:cNvSpPr>
          <p:nvPr>
            <p:ph type="body" idx="1"/>
          </p:nvPr>
        </p:nvSpPr>
        <p:spPr>
          <a:xfrm>
            <a:off x="368575" y="1337475"/>
            <a:ext cx="8520600" cy="3347700"/>
          </a:xfrm>
          <a:prstGeom prst="rect">
            <a:avLst/>
          </a:prstGeom>
        </p:spPr>
        <p:txBody>
          <a:bodyPr spcFirstLastPara="1" wrap="square" lIns="91425" tIns="91425" rIns="91425" bIns="91425" anchor="t" anchorCtr="0">
            <a:normAutofit fontScale="92500" lnSpcReduction="20000"/>
          </a:bodyPr>
          <a:lstStyle/>
          <a:p>
            <a:pPr marL="457200" lvl="0" indent="-334327" algn="l" rtl="0">
              <a:lnSpc>
                <a:spcPct val="100000"/>
              </a:lnSpc>
              <a:spcBef>
                <a:spcPts val="1200"/>
              </a:spcBef>
              <a:spcAft>
                <a:spcPts val="0"/>
              </a:spcAft>
              <a:buClr>
                <a:schemeClr val="dk1"/>
              </a:buClr>
              <a:buSzPct val="100000"/>
              <a:buChar char="●"/>
            </a:pPr>
            <a:r>
              <a:rPr lang="en" dirty="0">
                <a:solidFill>
                  <a:schemeClr val="dk1"/>
                </a:solidFill>
              </a:rPr>
              <a:t>In addition to the erroneous manner in how the EUI targets were derived, the Division’s own data sets are in contradiction with one another. </a:t>
            </a:r>
            <a:endParaRPr lang="en-US" dirty="0">
              <a:solidFill>
                <a:schemeClr val="dk1"/>
              </a:solidFill>
            </a:endParaRPr>
          </a:p>
          <a:p>
            <a:pPr marL="914400" lvl="1" indent="-310832" algn="l" rtl="0">
              <a:spcBef>
                <a:spcPts val="600"/>
              </a:spcBef>
              <a:spcAft>
                <a:spcPts val="0"/>
              </a:spcAft>
              <a:buClr>
                <a:schemeClr val="dk1"/>
              </a:buClr>
              <a:buSzPct val="100000"/>
              <a:buChar char="○"/>
            </a:pPr>
            <a:r>
              <a:rPr lang="en-US" dirty="0">
                <a:solidFill>
                  <a:schemeClr val="dk1"/>
                </a:solidFill>
              </a:rPr>
              <a:t>Example 1:</a:t>
            </a:r>
          </a:p>
          <a:p>
            <a:pPr marL="1371600" lvl="2" indent="-310832" algn="l" rtl="0">
              <a:spcBef>
                <a:spcPts val="0"/>
              </a:spcBef>
              <a:spcAft>
                <a:spcPts val="0"/>
              </a:spcAft>
              <a:buClr>
                <a:schemeClr val="dk1"/>
              </a:buClr>
              <a:buSzPct val="100000"/>
              <a:buChar char="■"/>
            </a:pPr>
            <a:r>
              <a:rPr lang="en" dirty="0">
                <a:solidFill>
                  <a:schemeClr val="dk1"/>
                </a:solidFill>
              </a:rPr>
              <a:t>Division File APCD_REB_EX-002.xlsx (Benchmarking as of 7-12)</a:t>
            </a:r>
            <a:endParaRPr dirty="0">
              <a:solidFill>
                <a:schemeClr val="dk1"/>
              </a:solidFill>
            </a:endParaRPr>
          </a:p>
          <a:p>
            <a:pPr marL="1828800" lvl="3" indent="-310832" algn="l" rtl="0">
              <a:spcBef>
                <a:spcPts val="0"/>
              </a:spcBef>
              <a:spcAft>
                <a:spcPts val="0"/>
              </a:spcAft>
              <a:buClr>
                <a:schemeClr val="dk1"/>
              </a:buClr>
              <a:buSzPct val="100000"/>
              <a:buChar char="●"/>
            </a:pPr>
            <a:r>
              <a:rPr lang="en" dirty="0">
                <a:solidFill>
                  <a:schemeClr val="dk1"/>
                </a:solidFill>
              </a:rPr>
              <a:t>Weather normalized EUI for “Hospital” is listed as </a:t>
            </a:r>
            <a:r>
              <a:rPr lang="en" u="sng" dirty="0">
                <a:solidFill>
                  <a:schemeClr val="dk1"/>
                </a:solidFill>
              </a:rPr>
              <a:t>244</a:t>
            </a:r>
            <a:r>
              <a:rPr lang="en" dirty="0">
                <a:solidFill>
                  <a:schemeClr val="dk1"/>
                </a:solidFill>
              </a:rPr>
              <a:t>.</a:t>
            </a:r>
            <a:endParaRPr dirty="0">
              <a:solidFill>
                <a:schemeClr val="dk1"/>
              </a:solidFill>
            </a:endParaRPr>
          </a:p>
          <a:p>
            <a:pPr marL="1371600" lvl="2" indent="-310832" algn="l" rtl="0">
              <a:spcBef>
                <a:spcPts val="0"/>
              </a:spcBef>
              <a:spcAft>
                <a:spcPts val="0"/>
              </a:spcAft>
              <a:buClr>
                <a:schemeClr val="dk1"/>
              </a:buClr>
              <a:buSzPct val="100000"/>
              <a:buChar char="■"/>
            </a:pPr>
            <a:r>
              <a:rPr lang="en" dirty="0">
                <a:solidFill>
                  <a:schemeClr val="dk1"/>
                </a:solidFill>
              </a:rPr>
              <a:t>Division File APCD_REB_EX-004.xlsx</a:t>
            </a:r>
            <a:endParaRPr dirty="0">
              <a:solidFill>
                <a:schemeClr val="dk1"/>
              </a:solidFill>
            </a:endParaRPr>
          </a:p>
          <a:p>
            <a:pPr marL="1828800" lvl="3" indent="-310832" algn="l" rtl="0">
              <a:spcBef>
                <a:spcPts val="0"/>
              </a:spcBef>
              <a:spcAft>
                <a:spcPts val="0"/>
              </a:spcAft>
              <a:buClr>
                <a:schemeClr val="dk1"/>
              </a:buClr>
              <a:buSzPct val="100000"/>
              <a:buChar char="●"/>
            </a:pPr>
            <a:r>
              <a:rPr lang="en" dirty="0">
                <a:solidFill>
                  <a:schemeClr val="dk1"/>
                </a:solidFill>
              </a:rPr>
              <a:t>Weather normalized EUI for “Hospital” is listed as </a:t>
            </a:r>
            <a:r>
              <a:rPr lang="en" u="sng" dirty="0">
                <a:solidFill>
                  <a:schemeClr val="dk1"/>
                </a:solidFill>
              </a:rPr>
              <a:t>222.4</a:t>
            </a:r>
            <a:r>
              <a:rPr lang="en" dirty="0">
                <a:solidFill>
                  <a:schemeClr val="dk1"/>
                </a:solidFill>
              </a:rPr>
              <a:t>.</a:t>
            </a:r>
            <a:endParaRPr dirty="0">
              <a:solidFill>
                <a:schemeClr val="dk1"/>
              </a:solidFill>
            </a:endParaRPr>
          </a:p>
          <a:p>
            <a:pPr marL="914400" lvl="1" indent="-310832" algn="l" rtl="0">
              <a:spcBef>
                <a:spcPts val="0"/>
              </a:spcBef>
              <a:spcAft>
                <a:spcPts val="0"/>
              </a:spcAft>
              <a:buClr>
                <a:schemeClr val="dk1"/>
              </a:buClr>
              <a:buSzPct val="100000"/>
              <a:buChar char="○"/>
            </a:pPr>
            <a:r>
              <a:rPr lang="en" dirty="0">
                <a:solidFill>
                  <a:schemeClr val="dk1"/>
                </a:solidFill>
              </a:rPr>
              <a:t>Example 2:</a:t>
            </a:r>
            <a:endParaRPr dirty="0">
              <a:solidFill>
                <a:schemeClr val="dk1"/>
              </a:solidFill>
            </a:endParaRPr>
          </a:p>
          <a:p>
            <a:pPr marL="1371600" lvl="2" indent="-310832" algn="l" rtl="0">
              <a:spcBef>
                <a:spcPts val="0"/>
              </a:spcBef>
              <a:spcAft>
                <a:spcPts val="0"/>
              </a:spcAft>
              <a:buClr>
                <a:schemeClr val="dk1"/>
              </a:buClr>
              <a:buSzPct val="100000"/>
              <a:buChar char="■"/>
            </a:pPr>
            <a:r>
              <a:rPr lang="en" dirty="0">
                <a:solidFill>
                  <a:schemeClr val="dk1"/>
                </a:solidFill>
              </a:rPr>
              <a:t>Division File APCD_REB_EX-002.xlsx (Benchmarking as of 7-12)</a:t>
            </a:r>
            <a:endParaRPr dirty="0">
              <a:solidFill>
                <a:schemeClr val="dk1"/>
              </a:solidFill>
            </a:endParaRPr>
          </a:p>
          <a:p>
            <a:pPr marL="1828800" lvl="3" indent="-310832" algn="l" rtl="0">
              <a:spcBef>
                <a:spcPts val="0"/>
              </a:spcBef>
              <a:spcAft>
                <a:spcPts val="0"/>
              </a:spcAft>
              <a:buClr>
                <a:schemeClr val="dk1"/>
              </a:buClr>
              <a:buSzPct val="100000"/>
              <a:buChar char="●"/>
            </a:pPr>
            <a:r>
              <a:rPr lang="en" dirty="0">
                <a:solidFill>
                  <a:schemeClr val="dk1"/>
                </a:solidFill>
              </a:rPr>
              <a:t>Weather normalized EUI for “Hotel” is listed as </a:t>
            </a:r>
            <a:r>
              <a:rPr lang="en" u="sng" dirty="0">
                <a:solidFill>
                  <a:schemeClr val="dk1"/>
                </a:solidFill>
              </a:rPr>
              <a:t>3,796</a:t>
            </a:r>
            <a:r>
              <a:rPr lang="en" dirty="0">
                <a:solidFill>
                  <a:schemeClr val="dk1"/>
                </a:solidFill>
              </a:rPr>
              <a:t>.</a:t>
            </a:r>
            <a:endParaRPr dirty="0">
              <a:solidFill>
                <a:schemeClr val="dk1"/>
              </a:solidFill>
            </a:endParaRPr>
          </a:p>
          <a:p>
            <a:pPr marL="1371600" lvl="2" indent="-310832" algn="l" rtl="0">
              <a:spcBef>
                <a:spcPts val="0"/>
              </a:spcBef>
              <a:spcAft>
                <a:spcPts val="0"/>
              </a:spcAft>
              <a:buClr>
                <a:schemeClr val="dk1"/>
              </a:buClr>
              <a:buSzPct val="100000"/>
              <a:buChar char="■"/>
            </a:pPr>
            <a:r>
              <a:rPr lang="en" dirty="0">
                <a:solidFill>
                  <a:schemeClr val="dk1"/>
                </a:solidFill>
              </a:rPr>
              <a:t>Division File APCD_REB_EX-004.xlsx</a:t>
            </a:r>
            <a:endParaRPr dirty="0">
              <a:solidFill>
                <a:schemeClr val="dk1"/>
              </a:solidFill>
            </a:endParaRPr>
          </a:p>
          <a:p>
            <a:pPr marL="1828800" lvl="3" indent="-310832" algn="l" rtl="0">
              <a:spcBef>
                <a:spcPts val="0"/>
              </a:spcBef>
              <a:spcAft>
                <a:spcPts val="0"/>
              </a:spcAft>
              <a:buClr>
                <a:schemeClr val="dk1"/>
              </a:buClr>
              <a:buSzPct val="100000"/>
              <a:buChar char="●"/>
            </a:pPr>
            <a:r>
              <a:rPr lang="en" dirty="0">
                <a:solidFill>
                  <a:schemeClr val="dk1"/>
                </a:solidFill>
              </a:rPr>
              <a:t>Weather normalized EUI for “Hotel” is listed as </a:t>
            </a:r>
            <a:r>
              <a:rPr lang="en" u="sng" dirty="0">
                <a:solidFill>
                  <a:schemeClr val="dk1"/>
                </a:solidFill>
              </a:rPr>
              <a:t>76.3</a:t>
            </a:r>
            <a:r>
              <a:rPr lang="en" dirty="0">
                <a:solidFill>
                  <a:schemeClr val="dk1"/>
                </a:solidFill>
              </a:rPr>
              <a:t>.</a:t>
            </a:r>
            <a:endParaRPr dirty="0">
              <a:solidFill>
                <a:schemeClr val="dk1"/>
              </a:solidFill>
            </a:endParaRPr>
          </a:p>
          <a:p>
            <a:pPr marL="457200" lvl="0" indent="-334327" algn="l" rtl="0">
              <a:lnSpc>
                <a:spcPct val="100000"/>
              </a:lnSpc>
              <a:spcBef>
                <a:spcPts val="600"/>
              </a:spcBef>
              <a:spcAft>
                <a:spcPts val="0"/>
              </a:spcAft>
              <a:buClr>
                <a:schemeClr val="dk1"/>
              </a:buClr>
              <a:buSzPct val="100000"/>
              <a:buChar char="●"/>
            </a:pPr>
            <a:r>
              <a:rPr lang="en" dirty="0">
                <a:solidFill>
                  <a:schemeClr val="dk1"/>
                </a:solidFill>
              </a:rPr>
              <a:t>In both examples, the Division arbitrarily chose the more stringent EUI value without any explanation. </a:t>
            </a:r>
            <a:endParaRPr dirty="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lnSpc>
                <a:spcPct val="115000"/>
              </a:lnSpc>
              <a:spcBef>
                <a:spcPts val="0"/>
              </a:spcBef>
              <a:spcAft>
                <a:spcPts val="600"/>
              </a:spcAft>
              <a:buClr>
                <a:schemeClr val="dk1"/>
              </a:buClr>
              <a:buSzPct val="39442"/>
              <a:buFont typeface="Arial"/>
              <a:buNone/>
            </a:pPr>
            <a:r>
              <a:rPr lang="en-US" sz="1788" b="1" dirty="0"/>
              <a:t>The Purported Justification for the Proposed Regulation 28 is Materially Flawed</a:t>
            </a:r>
            <a:endParaRPr sz="1788" b="1" dirty="0"/>
          </a:p>
        </p:txBody>
      </p:sp>
      <p:sp>
        <p:nvSpPr>
          <p:cNvPr id="115" name="Google Shape;115;p23"/>
          <p:cNvSpPr txBox="1">
            <a:spLocks noGrp="1"/>
          </p:cNvSpPr>
          <p:nvPr>
            <p:ph type="body" idx="1"/>
          </p:nvPr>
        </p:nvSpPr>
        <p:spPr>
          <a:xfrm>
            <a:off x="311700" y="1069325"/>
            <a:ext cx="8520600" cy="3499500"/>
          </a:xfrm>
          <a:prstGeom prst="rect">
            <a:avLst/>
          </a:prstGeom>
        </p:spPr>
        <p:txBody>
          <a:bodyPr spcFirstLastPara="1" wrap="square" lIns="91425" tIns="91425" rIns="91425" bIns="91425" anchor="t" anchorCtr="0">
            <a:normAutofit fontScale="85000" lnSpcReduction="10000"/>
          </a:bodyPr>
          <a:lstStyle/>
          <a:p>
            <a:pPr marL="457200" lvl="0" indent="-342900" algn="l" rtl="0">
              <a:spcBef>
                <a:spcPts val="0"/>
              </a:spcBef>
              <a:spcAft>
                <a:spcPts val="0"/>
              </a:spcAft>
              <a:buClr>
                <a:schemeClr val="dk1"/>
              </a:buClr>
              <a:buSzPts val="1800"/>
              <a:buChar char="●"/>
            </a:pPr>
            <a:r>
              <a:rPr lang="en" dirty="0">
                <a:solidFill>
                  <a:schemeClr val="dk1"/>
                </a:solidFill>
              </a:rPr>
              <a:t>The Cost Benefit Analysis contains information that cannot be replicated and reaches conclusions contrary to the Advanced Energy Retrofit Guide it purportedly relies on.  </a:t>
            </a:r>
          </a:p>
          <a:p>
            <a:pPr marL="114300" lvl="0" indent="0" algn="l" rtl="0">
              <a:spcBef>
                <a:spcPts val="0"/>
              </a:spcBef>
              <a:spcAft>
                <a:spcPts val="0"/>
              </a:spcAft>
              <a:buClr>
                <a:schemeClr val="dk1"/>
              </a:buClr>
              <a:buSzPts val="1800"/>
              <a:buNone/>
            </a:pPr>
            <a:endParaRPr lang="en" dirty="0">
              <a:solidFill>
                <a:schemeClr val="dk1"/>
              </a:solidFill>
            </a:endParaRPr>
          </a:p>
          <a:p>
            <a:pPr lvl="1">
              <a:buClr>
                <a:schemeClr val="dk1"/>
              </a:buClr>
              <a:buFont typeface="Courier New" panose="02070309020205020404" pitchFamily="49" charset="0"/>
              <a:buChar char="o"/>
            </a:pPr>
            <a:r>
              <a:rPr lang="en-US" dirty="0">
                <a:solidFill>
                  <a:schemeClr val="dk1"/>
                </a:solidFill>
              </a:rPr>
              <a:t>72% of retrofits have negative Net Present Values (per the Advanced Energy Retrofit Guide), yet the Division confoundingly concludes without support or explanation that the Proposed Regulation 28 will result in net cost savings to regulated parties..</a:t>
            </a:r>
          </a:p>
          <a:p>
            <a:pPr marL="457200" lvl="0" indent="-342900" algn="l" rtl="0">
              <a:spcBef>
                <a:spcPts val="0"/>
              </a:spcBef>
              <a:spcAft>
                <a:spcPts val="0"/>
              </a:spcAft>
              <a:buClr>
                <a:schemeClr val="dk1"/>
              </a:buClr>
              <a:buSzPts val="1800"/>
              <a:buChar char="●"/>
            </a:pPr>
            <a:endParaRPr lang="en" dirty="0">
              <a:solidFill>
                <a:schemeClr val="dk1"/>
              </a:solidFill>
            </a:endParaRPr>
          </a:p>
          <a:p>
            <a:pPr marL="457200" lvl="0" indent="-342900" algn="l" rtl="0">
              <a:spcBef>
                <a:spcPts val="0"/>
              </a:spcBef>
              <a:spcAft>
                <a:spcPts val="0"/>
              </a:spcAft>
              <a:buClr>
                <a:schemeClr val="dk1"/>
              </a:buClr>
              <a:buSzPts val="1800"/>
              <a:buChar char="●"/>
            </a:pPr>
            <a:r>
              <a:rPr lang="en" dirty="0">
                <a:solidFill>
                  <a:schemeClr val="dk1"/>
                </a:solidFill>
              </a:rPr>
              <a:t>The State Benchmarking EUI targets are based on internally </a:t>
            </a:r>
            <a:r>
              <a:rPr lang="en">
                <a:solidFill>
                  <a:schemeClr val="dk1"/>
                </a:solidFill>
              </a:rPr>
              <a:t>inconsistent data sets and </a:t>
            </a:r>
            <a:r>
              <a:rPr lang="en" dirty="0">
                <a:solidFill>
                  <a:schemeClr val="dk1"/>
                </a:solidFill>
              </a:rPr>
              <a:t>are selected in an arbitrary and capricious manner.</a:t>
            </a:r>
          </a:p>
          <a:p>
            <a:pPr lvl="1" indent="-342900">
              <a:buClr>
                <a:schemeClr val="dk1"/>
              </a:buClr>
              <a:buSzPts val="1800"/>
              <a:buFont typeface="Courier New" panose="02070309020205020404" pitchFamily="49" charset="0"/>
              <a:buChar char="o"/>
            </a:pPr>
            <a:r>
              <a:rPr lang="en" dirty="0">
                <a:solidFill>
                  <a:schemeClr val="dk1"/>
                </a:solidFill>
              </a:rPr>
              <a:t>The Division’s EUI targets are not based on representative data from buildings over 50,000 sq/ft.</a:t>
            </a:r>
          </a:p>
          <a:p>
            <a:pPr lvl="1" indent="-342900">
              <a:buClr>
                <a:schemeClr val="dk1"/>
              </a:buClr>
              <a:buSzPts val="1800"/>
              <a:buFont typeface="Courier New" panose="02070309020205020404" pitchFamily="49" charset="0"/>
              <a:buChar char="o"/>
            </a:pPr>
            <a:r>
              <a:rPr lang="en" dirty="0">
                <a:solidFill>
                  <a:schemeClr val="dk1"/>
                </a:solidFill>
              </a:rPr>
              <a:t>The Division’s EUI targets are arbitrarily selected based on the most restrictive EUI when values conflict.</a:t>
            </a:r>
          </a:p>
          <a:p>
            <a:pPr marL="571500" lvl="1" indent="0">
              <a:buClr>
                <a:schemeClr val="dk1"/>
              </a:buClr>
              <a:buSzPts val="1800"/>
              <a:buNone/>
            </a:pPr>
            <a:endParaRPr lang="en" dirty="0">
              <a:solidFill>
                <a:schemeClr val="dk1"/>
              </a:solidFill>
            </a:endParaRPr>
          </a:p>
          <a:p>
            <a:pPr marL="457200" lvl="0" indent="-342900" algn="l" rtl="0">
              <a:spcBef>
                <a:spcPts val="0"/>
              </a:spcBef>
              <a:spcAft>
                <a:spcPts val="0"/>
              </a:spcAft>
              <a:buClr>
                <a:schemeClr val="dk1"/>
              </a:buClr>
              <a:buSzPts val="1800"/>
              <a:buChar char="●"/>
            </a:pPr>
            <a:r>
              <a:rPr lang="en" dirty="0">
                <a:solidFill>
                  <a:schemeClr val="dk1"/>
                </a:solidFill>
              </a:rPr>
              <a:t>Compliance pathways to the proposed Regulation 28 are designed to force electrification </a:t>
            </a:r>
          </a:p>
          <a:p>
            <a:pPr lvl="1" indent="-342900">
              <a:buClr>
                <a:schemeClr val="dk1"/>
              </a:buClr>
              <a:buSzPts val="1800"/>
              <a:buFont typeface="Courier New" panose="02070309020205020404" pitchFamily="49" charset="0"/>
              <a:buChar char="o"/>
            </a:pPr>
            <a:r>
              <a:rPr lang="en" dirty="0">
                <a:solidFill>
                  <a:schemeClr val="dk1"/>
                </a:solidFill>
              </a:rPr>
              <a:t>The Division’s selection of arbitrarily stringent EUI targets make electrification pathway the only viable option.</a:t>
            </a:r>
            <a:endParaRPr dirty="0">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847</Words>
  <Application>Microsoft Office PowerPoint</Application>
  <PresentationFormat>On-screen Show (16:9)</PresentationFormat>
  <Paragraphs>60</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Courier New</vt:lpstr>
      <vt:lpstr>Simple Light</vt:lpstr>
      <vt:lpstr>Fundamental Flaws with Data Underlying the Proposed Regulation 28</vt:lpstr>
      <vt:lpstr>Summary of Critical Data Flaws</vt:lpstr>
      <vt:lpstr>PPRBD is Unable to Confirm the Base-line Energy Savings Numbers the Division Uses to Support its Cost-Benefit Analysis</vt:lpstr>
      <vt:lpstr>The Division’s Purported Base-line Energy Savings Data Used to Support its Cost-Benefit Analysis are Directly Contradicted by the Advanced Energy Retrofit Guide</vt:lpstr>
      <vt:lpstr>The Proposed Energy Use Intensity (EUI) Targets Have Been Erroneously Derived</vt:lpstr>
      <vt:lpstr>The Division’s Proposed EUI Targets Are Based On Contradictory Data Sets</vt:lpstr>
      <vt:lpstr>The Purported Justification for the Proposed Regulation 28 is Materially Flawed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Flaws with Data Underlying the Proposed Regulation 28</dc:title>
  <cp:lastModifiedBy>Town Clerk</cp:lastModifiedBy>
  <cp:revision>1</cp:revision>
  <cp:lastPrinted>2023-08-13T22:59:22Z</cp:lastPrinted>
  <dcterms:created xsi:type="dcterms:W3CDTF">2023-08-13T22:59:22Z</dcterms:created>
  <dcterms:modified xsi:type="dcterms:W3CDTF">2023-08-29T20:32:58Z</dcterms:modified>
</cp:coreProperties>
</file>